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5BFCB4-E7C4-444D-8CD1-8F36E72EC6C6}" type="datetimeFigureOut">
              <a:rPr lang="en-US" smtClean="0"/>
              <a:pPr/>
              <a:t>2/12/2021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EBB7CA9-02F4-46A5-99AC-A499EE1027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1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xpkkoju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</a:rPr>
              <a:t>chapter </a:t>
            </a:r>
            <a:r>
              <a:rPr lang="en-US" b="1" dirty="0" smtClean="0">
                <a:latin typeface="Times New Roman" panose="02020603050405020304" pitchFamily="18" charset="0"/>
              </a:rPr>
              <a:t>two</a:t>
            </a:r>
            <a:r>
              <a:rPr lang="ar-IQ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</a:rPr>
              <a:t>– bacterial Diseases-</a:t>
            </a:r>
          </a:p>
          <a:p>
            <a:pPr algn="ctr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</a:rPr>
              <a:t>lecture 7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>
                <a:latin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</a:rPr>
              <a:t>Fowl </a:t>
            </a:r>
            <a:r>
              <a:rPr lang="en-US" b="1" dirty="0" smtClean="0">
                <a:latin typeface="Times New Roman" panose="02020603050405020304" pitchFamily="18" charset="0"/>
              </a:rPr>
              <a:t>Typhoid+</a:t>
            </a:r>
            <a:r>
              <a:rPr lang="en-US" b="1" dirty="0"/>
              <a:t> Paratyphoid </a:t>
            </a:r>
            <a:r>
              <a:rPr lang="en-US" b="1" dirty="0" smtClean="0"/>
              <a:t> </a:t>
            </a:r>
            <a:endParaRPr lang="en-US" b="1" dirty="0">
              <a:latin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=""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350" dirty="0">
              <a:solidFill>
                <a:prstClr val="black"/>
              </a:solidFill>
            </a:endParaRPr>
          </a:p>
          <a:p>
            <a:pPr algn="ctr"/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52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642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large group of acute or chronic diseases caused by </a:t>
            </a:r>
          </a:p>
          <a:p>
            <a:pPr>
              <a:buNone/>
            </a:pPr>
            <a:r>
              <a:rPr lang="en-US" dirty="0" smtClean="0"/>
              <a:t>one or more of the motile members of the genus </a:t>
            </a:r>
          </a:p>
          <a:p>
            <a:pPr>
              <a:buNone/>
            </a:pPr>
            <a:r>
              <a:rPr lang="en-US" i="1" dirty="0" smtClean="0"/>
              <a:t>Salmonella.</a:t>
            </a:r>
          </a:p>
          <a:p>
            <a:pPr>
              <a:buNone/>
            </a:pPr>
            <a:endParaRPr lang="en-US" sz="3500" dirty="0" smtClean="0"/>
          </a:p>
          <a:p>
            <a:pPr>
              <a:buNone/>
            </a:pPr>
            <a:r>
              <a:rPr lang="en-US" sz="3500" b="1" u="sng" dirty="0" smtClean="0">
                <a:solidFill>
                  <a:srgbClr val="C00000"/>
                </a:solidFill>
              </a:rPr>
              <a:t>Etiology :</a:t>
            </a:r>
          </a:p>
          <a:p>
            <a:pPr>
              <a:buNone/>
            </a:pPr>
            <a:r>
              <a:rPr lang="en-US" dirty="0" smtClean="0"/>
              <a:t>There are about 1.700 serological types of motile </a:t>
            </a:r>
          </a:p>
          <a:p>
            <a:pPr>
              <a:buNone/>
            </a:pPr>
            <a:r>
              <a:rPr lang="en-US" dirty="0" smtClean="0"/>
              <a:t> salmonellae.</a:t>
            </a:r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Susceptibility: </a:t>
            </a:r>
          </a:p>
          <a:p>
            <a:pPr>
              <a:buNone/>
            </a:pPr>
            <a:r>
              <a:rPr lang="en-US" sz="2800" dirty="0" smtClean="0"/>
              <a:t>This is a group of diseases which have public health </a:t>
            </a:r>
          </a:p>
          <a:p>
            <a:pPr>
              <a:buNone/>
            </a:pPr>
            <a:r>
              <a:rPr lang="en-US" sz="2800" dirty="0" smtClean="0"/>
              <a:t>Importance.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Definition:</a:t>
            </a:r>
            <a:endParaRPr lang="en-US" sz="48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082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 Rodent, reptiles and flies are the source of</a:t>
            </a:r>
          </a:p>
          <a:p>
            <a:pPr>
              <a:buNone/>
            </a:pPr>
            <a:r>
              <a:rPr lang="en-US" dirty="0" smtClean="0"/>
              <a:t>     infections in the chicken houses.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2-Egg shell transmission ( Horizontal 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3-Contaminated environment, hatchery, feed,</a:t>
            </a:r>
          </a:p>
          <a:p>
            <a:pPr>
              <a:buNone/>
            </a:pPr>
            <a:r>
              <a:rPr lang="en-US" dirty="0" smtClean="0"/>
              <a:t>    water, litter and animals by products.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Epizootiology: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15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5105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6600" dirty="0" smtClean="0">
                <a:solidFill>
                  <a:schemeClr val="accent1"/>
                </a:solidFill>
              </a:rPr>
              <a:t>A- Young chicks:</a:t>
            </a:r>
          </a:p>
          <a:p>
            <a:pPr>
              <a:buNone/>
            </a:pPr>
            <a:r>
              <a:rPr lang="en-US" sz="5400" dirty="0" smtClean="0"/>
              <a:t>   As in: </a:t>
            </a:r>
            <a:r>
              <a:rPr lang="en-US" sz="5400" dirty="0" err="1" smtClean="0"/>
              <a:t>Pullorum</a:t>
            </a:r>
            <a:r>
              <a:rPr lang="en-US" sz="5400" dirty="0" smtClean="0"/>
              <a:t> Disease and </a:t>
            </a:r>
          </a:p>
          <a:p>
            <a:pPr>
              <a:buNone/>
            </a:pPr>
            <a:r>
              <a:rPr lang="en-US" sz="5400" dirty="0" smtClean="0"/>
              <a:t>   Fowl Typhoid. </a:t>
            </a:r>
          </a:p>
          <a:p>
            <a:pPr>
              <a:buNone/>
            </a:pPr>
            <a:r>
              <a:rPr lang="en-US" sz="6000" b="1" dirty="0" smtClean="0">
                <a:solidFill>
                  <a:schemeClr val="accent1"/>
                </a:solidFill>
              </a:rPr>
              <a:t>B- In adult :</a:t>
            </a:r>
          </a:p>
          <a:p>
            <a:pPr>
              <a:buNone/>
            </a:pPr>
            <a:r>
              <a:rPr lang="en-US" sz="5400" dirty="0" smtClean="0"/>
              <a:t> </a:t>
            </a:r>
            <a:r>
              <a:rPr lang="en-US" sz="4600" dirty="0" smtClean="0"/>
              <a:t>1-Adults do not exhibit signs of </a:t>
            </a:r>
          </a:p>
          <a:p>
            <a:pPr>
              <a:buNone/>
            </a:pPr>
            <a:r>
              <a:rPr lang="en-US" sz="4600" dirty="0" smtClean="0"/>
              <a:t>    infection .There are chronic</a:t>
            </a:r>
          </a:p>
          <a:p>
            <a:pPr>
              <a:buNone/>
            </a:pPr>
            <a:r>
              <a:rPr lang="en-US" sz="4600" dirty="0" smtClean="0"/>
              <a:t>    carriers of paratyphoid organism.</a:t>
            </a:r>
          </a:p>
          <a:p>
            <a:pPr>
              <a:buNone/>
            </a:pPr>
            <a:r>
              <a:rPr lang="en-US" sz="5400" dirty="0" smtClean="0"/>
              <a:t>2-Mortality is low.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Symptoms 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911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334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Post-mortem lesions:</a:t>
            </a:r>
          </a:p>
          <a:p>
            <a:pPr>
              <a:buNone/>
            </a:pPr>
            <a:r>
              <a:rPr lang="en-US" sz="2800" dirty="0" smtClean="0"/>
              <a:t>As in </a:t>
            </a:r>
            <a:r>
              <a:rPr lang="en-US" sz="2800" dirty="0" err="1" smtClean="0"/>
              <a:t>Pullorum</a:t>
            </a:r>
            <a:r>
              <a:rPr lang="en-US" sz="2800" dirty="0" smtClean="0"/>
              <a:t> Disease and Fowl Typhoid.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Diagnosis,</a:t>
            </a:r>
            <a:r>
              <a:rPr lang="en-US" sz="2800" b="1" dirty="0" smtClean="0">
                <a:solidFill>
                  <a:srgbClr val="C00000"/>
                </a:solidFill>
              </a:rPr>
              <a:t> Control,</a:t>
            </a:r>
            <a:r>
              <a:rPr lang="en-US" sz="2800" dirty="0" smtClean="0">
                <a:solidFill>
                  <a:srgbClr val="C00000"/>
                </a:solidFill>
              </a:rPr>
              <a:t> Prevention,</a:t>
            </a:r>
          </a:p>
          <a:p>
            <a:pPr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        AND</a:t>
            </a:r>
          </a:p>
          <a:p>
            <a:pPr>
              <a:buNone/>
            </a:pPr>
            <a:r>
              <a:rPr lang="en-US" sz="5400" b="1" dirty="0" smtClean="0">
                <a:solidFill>
                  <a:srgbClr val="C00000"/>
                </a:solidFill>
              </a:rPr>
              <a:t>       </a:t>
            </a:r>
            <a:r>
              <a:rPr lang="en-US" sz="3600" dirty="0" smtClean="0">
                <a:solidFill>
                  <a:srgbClr val="C00000"/>
                </a:solidFill>
              </a:rPr>
              <a:t>Treatment:</a:t>
            </a:r>
          </a:p>
          <a:p>
            <a:pPr>
              <a:buNone/>
            </a:pPr>
            <a:r>
              <a:rPr lang="en-US" sz="2800" dirty="0" smtClean="0"/>
              <a:t>AS    In  Other  Salmonella Infections.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9817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1-Elimination of the carrier.</a:t>
            </a:r>
          </a:p>
          <a:p>
            <a:pPr>
              <a:buNone/>
            </a:pPr>
            <a:r>
              <a:rPr lang="en-US" dirty="0" smtClean="0"/>
              <a:t>2-Start with Salmonella free flocks.</a:t>
            </a:r>
          </a:p>
          <a:p>
            <a:pPr>
              <a:buNone/>
            </a:pPr>
            <a:r>
              <a:rPr lang="en-US" dirty="0" smtClean="0"/>
              <a:t>3-The hatchery should be cleaned after each</a:t>
            </a:r>
          </a:p>
          <a:p>
            <a:pPr>
              <a:buNone/>
            </a:pPr>
            <a:r>
              <a:rPr lang="en-US" dirty="0" smtClean="0"/>
              <a:t>    hatch.</a:t>
            </a:r>
          </a:p>
          <a:p>
            <a:pPr>
              <a:buNone/>
            </a:pPr>
            <a:r>
              <a:rPr lang="en-US" dirty="0" smtClean="0"/>
              <a:t>4-Fumigation between each hatch: KMNO4 </a:t>
            </a:r>
          </a:p>
          <a:p>
            <a:pPr>
              <a:buNone/>
            </a:pPr>
            <a:r>
              <a:rPr lang="en-US" dirty="0" smtClean="0"/>
              <a:t>    one part + 2 volume Formalin.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5-Fumigate at 18 days of incubation for 1-3</a:t>
            </a:r>
          </a:p>
          <a:p>
            <a:pPr>
              <a:buNone/>
            </a:pPr>
            <a:r>
              <a:rPr lang="en-US" dirty="0" smtClean="0"/>
              <a:t>    hours.</a:t>
            </a:r>
          </a:p>
          <a:p>
            <a:pPr>
              <a:buNone/>
            </a:pPr>
            <a:r>
              <a:rPr lang="en-US" dirty="0" smtClean="0"/>
              <a:t>6-Pre-incubation fumigation may be applied.</a:t>
            </a:r>
          </a:p>
          <a:p>
            <a:pPr>
              <a:buNone/>
            </a:pPr>
            <a:r>
              <a:rPr lang="en-US" dirty="0" smtClean="0"/>
              <a:t>7-Blood testing breeders. The most important </a:t>
            </a:r>
          </a:p>
          <a:p>
            <a:pPr>
              <a:buNone/>
            </a:pPr>
            <a:r>
              <a:rPr lang="en-US" dirty="0" smtClean="0"/>
              <a:t>    method.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0" y="1066800"/>
            <a:ext cx="8915400" cy="4572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Prevention of Salmonella   Infections:</a:t>
            </a:r>
            <a:br>
              <a:rPr lang="en-US" u="sng" dirty="0" smtClean="0">
                <a:solidFill>
                  <a:srgbClr val="C00000"/>
                </a:solidFill>
              </a:rPr>
            </a:br>
            <a:r>
              <a:rPr lang="en-US" u="sng" dirty="0" smtClean="0">
                <a:solidFill>
                  <a:srgbClr val="C00000"/>
                </a:solidFill>
              </a:rPr>
              <a:t/>
            </a:r>
            <a:br>
              <a:rPr lang="en-US" u="sng" dirty="0" smtClean="0">
                <a:solidFill>
                  <a:srgbClr val="C00000"/>
                </a:solidFill>
              </a:rPr>
            </a:br>
            <a:r>
              <a:rPr lang="en-US" u="sng" dirty="0" smtClean="0">
                <a:solidFill>
                  <a:srgbClr val="C00000"/>
                </a:solidFill>
              </a:rPr>
              <a:t>  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95372" y="3244334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3200400"/>
            <a:ext cx="453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60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3998" y="898940"/>
            <a:ext cx="6316003" cy="5060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</a:rPr>
              <a:t>Fowl Typhoid </a:t>
            </a:r>
            <a:endParaRPr lang="en-US" sz="8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143000"/>
            <a:ext cx="8839200" cy="4864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Fowl Typhoid is a </a:t>
            </a:r>
            <a:r>
              <a:rPr lang="en-US" dirty="0" err="1" smtClean="0"/>
              <a:t>septicemic</a:t>
            </a:r>
            <a:r>
              <a:rPr lang="en-US" dirty="0" smtClean="0"/>
              <a:t> disease of domestic</a:t>
            </a:r>
          </a:p>
          <a:p>
            <a:pPr>
              <a:buNone/>
            </a:pPr>
            <a:r>
              <a:rPr lang="en-US" dirty="0" smtClean="0"/>
              <a:t>birds, characterized by an acute and chronic phase</a:t>
            </a:r>
          </a:p>
          <a:p>
            <a:pPr>
              <a:buNone/>
            </a:pPr>
            <a:r>
              <a:rPr lang="en-US" dirty="0" smtClean="0"/>
              <a:t>, enlarged spleen , bronzy – colored liver, and </a:t>
            </a:r>
          </a:p>
          <a:p>
            <a:pPr>
              <a:buNone/>
            </a:pPr>
            <a:r>
              <a:rPr lang="en-US" dirty="0" smtClean="0"/>
              <a:t>diarrhea with pasty vent.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Etiology </a:t>
            </a:r>
            <a:r>
              <a:rPr lang="en-US" sz="3600" b="1" dirty="0" smtClean="0">
                <a:solidFill>
                  <a:srgbClr val="C00000"/>
                </a:solidFill>
              </a:rPr>
              <a:t>:  </a:t>
            </a:r>
            <a:r>
              <a:rPr lang="en-US" u="sng" dirty="0" smtClean="0"/>
              <a:t>Salmonella</a:t>
            </a:r>
            <a:r>
              <a:rPr lang="en-US" dirty="0" smtClean="0"/>
              <a:t> </a:t>
            </a:r>
            <a:r>
              <a:rPr lang="en-US" u="sng" dirty="0" smtClean="0"/>
              <a:t>gallinarum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Susceptibility </a:t>
            </a:r>
            <a:r>
              <a:rPr lang="en-US" sz="2800" dirty="0" smtClean="0"/>
              <a:t>:Young and adult chickens are </a:t>
            </a:r>
          </a:p>
          <a:p>
            <a:pPr>
              <a:buNone/>
            </a:pPr>
            <a:r>
              <a:rPr lang="en-US" sz="2800" dirty="0" smtClean="0"/>
              <a:t>                          very susceptible.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Definition : 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71189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Similar to pullorum disease .   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/>
            </a:r>
            <a:br>
              <a:rPr lang="en-US" u="sng" dirty="0" smtClean="0">
                <a:solidFill>
                  <a:srgbClr val="C00000"/>
                </a:solidFill>
              </a:rPr>
            </a:br>
            <a:r>
              <a:rPr lang="en-US" u="sng" dirty="0" smtClean="0">
                <a:solidFill>
                  <a:srgbClr val="C00000"/>
                </a:solidFill>
              </a:rPr>
              <a:t/>
            </a:r>
            <a:br>
              <a:rPr lang="en-US" u="sng" dirty="0" smtClean="0">
                <a:solidFill>
                  <a:srgbClr val="C00000"/>
                </a:solidFill>
              </a:rPr>
            </a:br>
            <a:r>
              <a:rPr lang="en-US" u="sng" dirty="0" err="1" smtClean="0">
                <a:solidFill>
                  <a:srgbClr val="C00000"/>
                </a:solidFill>
              </a:rPr>
              <a:t>Epizootiology</a:t>
            </a:r>
            <a:r>
              <a:rPr lang="en-US" u="sng" dirty="0" smtClean="0">
                <a:solidFill>
                  <a:srgbClr val="C00000"/>
                </a:solidFill>
              </a:rPr>
              <a:t> 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 Incubation period 4-5 days.</a:t>
            </a:r>
          </a:p>
          <a:p>
            <a:pPr>
              <a:buNone/>
            </a:pPr>
            <a:r>
              <a:rPr lang="en-US" dirty="0" smtClean="0"/>
              <a:t>2- Course of disease about 5 days.</a:t>
            </a:r>
          </a:p>
          <a:p>
            <a:pPr>
              <a:buNone/>
            </a:pPr>
            <a:r>
              <a:rPr lang="en-US" dirty="0" smtClean="0"/>
              <a:t>3- High fever.</a:t>
            </a:r>
          </a:p>
          <a:p>
            <a:pPr>
              <a:buNone/>
            </a:pPr>
            <a:r>
              <a:rPr lang="en-US" dirty="0" smtClean="0"/>
              <a:t>4- Greenish diarrhea.</a:t>
            </a:r>
          </a:p>
          <a:p>
            <a:pPr>
              <a:buNone/>
            </a:pPr>
            <a:r>
              <a:rPr lang="en-US" dirty="0" smtClean="0"/>
              <a:t>5- Mortality 75%  in untreated flocks.</a:t>
            </a:r>
          </a:p>
          <a:p>
            <a:pPr>
              <a:buNone/>
            </a:pPr>
            <a:r>
              <a:rPr lang="en-US" dirty="0" smtClean="0"/>
              <a:t>6- Comb and wattles : Pale and shrunken ,</a:t>
            </a:r>
          </a:p>
          <a:p>
            <a:pPr>
              <a:buNone/>
            </a:pPr>
            <a:r>
              <a:rPr lang="en-US" dirty="0" smtClean="0"/>
              <a:t>     in acute cases appeared dark.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Symptoms: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1- Liver :Enlarged 2-3 times, bronzy color.</a:t>
            </a:r>
          </a:p>
          <a:p>
            <a:pPr>
              <a:buNone/>
            </a:pPr>
            <a:r>
              <a:rPr lang="en-US" dirty="0" smtClean="0"/>
              <a:t>     Necrotic foci is evident in some cases.</a:t>
            </a:r>
          </a:p>
          <a:p>
            <a:pPr>
              <a:buNone/>
            </a:pPr>
            <a:r>
              <a:rPr lang="en-US" dirty="0" smtClean="0"/>
              <a:t>2-Spleen :Enlarged 2-3 times of normal size, </a:t>
            </a:r>
          </a:p>
          <a:p>
            <a:pPr>
              <a:buNone/>
            </a:pPr>
            <a:r>
              <a:rPr lang="en-US" dirty="0" smtClean="0"/>
              <a:t>    mottled, sometimes hemorrhagic.</a:t>
            </a:r>
          </a:p>
          <a:p>
            <a:pPr>
              <a:buNone/>
            </a:pPr>
            <a:r>
              <a:rPr lang="en-US" dirty="0" smtClean="0"/>
              <a:t>3-Kidney  :Enlarged, hard swelling and congested.</a:t>
            </a:r>
          </a:p>
          <a:p>
            <a:pPr>
              <a:buNone/>
            </a:pPr>
            <a:r>
              <a:rPr lang="en-US" dirty="0" smtClean="0"/>
              <a:t>4-Oviduct :Appeared cooked.</a:t>
            </a:r>
          </a:p>
          <a:p>
            <a:pPr>
              <a:buNone/>
            </a:pPr>
            <a:r>
              <a:rPr lang="en-US" dirty="0" smtClean="0"/>
              <a:t>5-Hemorrhagic </a:t>
            </a:r>
            <a:r>
              <a:rPr lang="en-US" dirty="0" err="1" smtClean="0"/>
              <a:t>ova,misshapen</a:t>
            </a:r>
            <a:r>
              <a:rPr lang="en-US" dirty="0" smtClean="0"/>
              <a:t> and discoloration. </a:t>
            </a:r>
          </a:p>
          <a:p>
            <a:pPr>
              <a:buNone/>
            </a:pPr>
            <a:r>
              <a:rPr lang="en-US" dirty="0" smtClean="0"/>
              <a:t>6-Necrotic foci in the heart.</a:t>
            </a:r>
          </a:p>
          <a:p>
            <a:pPr>
              <a:buNone/>
            </a:pPr>
            <a:r>
              <a:rPr lang="en-US" dirty="0" smtClean="0"/>
              <a:t>7-Intestine :Catarrhal inflammation.</a:t>
            </a:r>
          </a:p>
          <a:p>
            <a:pPr>
              <a:buNone/>
            </a:pPr>
            <a:r>
              <a:rPr lang="en-US" dirty="0" smtClean="0"/>
              <a:t>8-Grayish-white foci may be observed in lungs,</a:t>
            </a:r>
          </a:p>
          <a:p>
            <a:pPr>
              <a:buNone/>
            </a:pPr>
            <a:r>
              <a:rPr lang="en-US" dirty="0" smtClean="0"/>
              <a:t>    heart and gizzard.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Post- mortem lesions: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1752601"/>
            <a:ext cx="8382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 Diagnosis</a:t>
            </a:r>
            <a:r>
              <a:rPr lang="en-US" sz="3000" dirty="0" smtClean="0"/>
              <a:t>: </a:t>
            </a:r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  Similar to </a:t>
            </a:r>
            <a:r>
              <a:rPr lang="en-US" sz="3000" dirty="0" err="1" smtClean="0"/>
              <a:t>pullorum</a:t>
            </a:r>
            <a:r>
              <a:rPr lang="en-US" sz="3000" dirty="0" smtClean="0"/>
              <a:t> disease.</a:t>
            </a:r>
            <a:endParaRPr lang="en-US" sz="3600" dirty="0" smtClean="0"/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   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</a:t>
            </a:r>
            <a:r>
              <a:rPr lang="en-US" dirty="0"/>
              <a:t> </a:t>
            </a:r>
            <a:r>
              <a:rPr lang="en-US" dirty="0" smtClean="0"/>
              <a:t>		</a:t>
            </a:r>
            <a:endParaRPr lang="en-US" sz="24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similarities with </a:t>
            </a:r>
            <a:r>
              <a:rPr lang="en-US" dirty="0" err="1" smtClean="0"/>
              <a:t>Pullorum</a:t>
            </a:r>
            <a:r>
              <a:rPr lang="en-US" dirty="0" smtClean="0"/>
              <a:t> Disease, Paratyphoid Infections and Fowl Cholera.</a:t>
            </a:r>
          </a:p>
          <a:p>
            <a:pPr>
              <a:buNone/>
            </a:pPr>
            <a:r>
              <a:rPr lang="en-US" dirty="0" smtClean="0"/>
              <a:t> For differentiation:</a:t>
            </a:r>
          </a:p>
          <a:p>
            <a:pPr>
              <a:buNone/>
            </a:pPr>
            <a:r>
              <a:rPr lang="en-US" dirty="0" smtClean="0"/>
              <a:t>1-The marked congested and grossly enlarged </a:t>
            </a:r>
          </a:p>
          <a:p>
            <a:pPr>
              <a:buNone/>
            </a:pPr>
            <a:r>
              <a:rPr lang="en-US" dirty="0" smtClean="0"/>
              <a:t>     liver and spleen.</a:t>
            </a:r>
          </a:p>
          <a:p>
            <a:pPr>
              <a:buNone/>
            </a:pPr>
            <a:r>
              <a:rPr lang="en-US" dirty="0" smtClean="0"/>
              <a:t>2-Laboratory diagnosis.</a:t>
            </a:r>
          </a:p>
          <a:p>
            <a:pPr>
              <a:buNone/>
            </a:pPr>
            <a:r>
              <a:rPr lang="en-US" dirty="0" smtClean="0"/>
              <a:t>A-Cultivation and identification of the bacteria.</a:t>
            </a:r>
          </a:p>
          <a:p>
            <a:pPr>
              <a:buNone/>
            </a:pPr>
            <a:r>
              <a:rPr lang="en-US" dirty="0" smtClean="0"/>
              <a:t>B-Serological test : Agglutination test.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Differential diagnosis: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C00000"/>
                </a:solidFill>
              </a:rPr>
              <a:t>Paratyphoid Infections </a:t>
            </a:r>
            <a:endParaRPr lang="en-US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70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</TotalTime>
  <Words>523</Words>
  <Application>Microsoft Office PowerPoint</Application>
  <PresentationFormat>عرض على الشاشة (3:4)‏</PresentationFormat>
  <Paragraphs>114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ملتقى</vt:lpstr>
      <vt:lpstr>عرض تقديمي في PowerPoint</vt:lpstr>
      <vt:lpstr>Fowl Typhoid </vt:lpstr>
      <vt:lpstr>Definition : </vt:lpstr>
      <vt:lpstr>  Epizootiology :</vt:lpstr>
      <vt:lpstr>Symptoms:</vt:lpstr>
      <vt:lpstr>Post- mortem lesions:</vt:lpstr>
      <vt:lpstr>عرض تقديمي في PowerPoint</vt:lpstr>
      <vt:lpstr>Differential diagnosis:</vt:lpstr>
      <vt:lpstr>Paratyphoid Infections </vt:lpstr>
      <vt:lpstr>Definition:</vt:lpstr>
      <vt:lpstr>Epizootiology:</vt:lpstr>
      <vt:lpstr>Symptoms :</vt:lpstr>
      <vt:lpstr>عرض تقديمي في PowerPoint</vt:lpstr>
      <vt:lpstr>Prevention of Salmonella   Infections:  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Fowl Typhoid</dc:title>
  <dc:creator>fujitsu</dc:creator>
  <cp:lastModifiedBy>Maher</cp:lastModifiedBy>
  <cp:revision>29</cp:revision>
  <dcterms:created xsi:type="dcterms:W3CDTF">2013-07-02T17:09:14Z</dcterms:created>
  <dcterms:modified xsi:type="dcterms:W3CDTF">2021-02-11T22:19:25Z</dcterms:modified>
</cp:coreProperties>
</file>